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le" charset="1" panose="020B0604020202020204"/>
      <p:regular r:id="rId10"/>
    </p:embeddedFont>
    <p:embeddedFont>
      <p:font typeface="Arialle Bold" charset="1" panose="020B0704020202020204"/>
      <p:regular r:id="rId11"/>
    </p:embeddedFont>
    <p:embeddedFont>
      <p:font typeface="Arialle Italics" charset="1" panose="020B0604020202090204"/>
      <p:regular r:id="rId12"/>
    </p:embeddedFont>
    <p:embeddedFont>
      <p:font typeface="Arialle Bold Italics" charset="1" panose="020B0704020202090204"/>
      <p:regular r:id="rId13"/>
    </p:embeddedFont>
    <p:embeddedFont>
      <p:font typeface="Sanchez" charset="1" panose="02000000000000000000"/>
      <p:regular r:id="rId14"/>
    </p:embeddedFont>
    <p:embeddedFont>
      <p:font typeface="Sanchez Italics" charset="1" panose="00000000000000000000"/>
      <p:regular r:id="rId15"/>
    </p:embeddedFont>
    <p:embeddedFont>
      <p:font typeface="League Spartan" charset="1" panose="00000800000000000000"/>
      <p:regular r:id="rId16"/>
    </p:embeddedFont>
    <p:embeddedFont>
      <p:font typeface="Telegraf" charset="1" panose="00000500000000000000"/>
      <p:regular r:id="rId17"/>
    </p:embeddedFont>
    <p:embeddedFont>
      <p:font typeface="Telegraf Bold" charset="1" panose="00000800000000000000"/>
      <p:regular r:id="rId18"/>
    </p:embeddedFont>
    <p:embeddedFont>
      <p:font typeface="Organic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38" Target="slides/slide19.xml" Type="http://schemas.openxmlformats.org/officeDocument/2006/relationships/slide"/><Relationship Id="rId39" Target="slides/slide20.xml" Type="http://schemas.openxmlformats.org/officeDocument/2006/relationships/slide"/><Relationship Id="rId4" Target="theme/theme1.xml" Type="http://schemas.openxmlformats.org/officeDocument/2006/relationships/theme"/><Relationship Id="rId40" Target="slides/slide21.xml" Type="http://schemas.openxmlformats.org/officeDocument/2006/relationships/slide"/><Relationship Id="rId41" Target="slides/slide22.xml" Type="http://schemas.openxmlformats.org/officeDocument/2006/relationships/slide"/><Relationship Id="rId42" Target="slides/slide23.xml" Type="http://schemas.openxmlformats.org/officeDocument/2006/relationships/slide"/><Relationship Id="rId43" Target="slides/slide24.xml" Type="http://schemas.openxmlformats.org/officeDocument/2006/relationships/slide"/><Relationship Id="rId44" Target="slides/slide25.xml" Type="http://schemas.openxmlformats.org/officeDocument/2006/relationships/slide"/><Relationship Id="rId45" Target="slides/slide26.xml" Type="http://schemas.openxmlformats.org/officeDocument/2006/relationships/slide"/><Relationship Id="rId46" Target="slides/slide27.xml" Type="http://schemas.openxmlformats.org/officeDocument/2006/relationships/slide"/><Relationship Id="rId47" Target="slides/slide28.xml" Type="http://schemas.openxmlformats.org/officeDocument/2006/relationships/slide"/><Relationship Id="rId48" Target="slides/slide29.xml" Type="http://schemas.openxmlformats.org/officeDocument/2006/relationships/slide"/><Relationship Id="rId49" Target="slides/slide30.xml" Type="http://schemas.openxmlformats.org/officeDocument/2006/relationships/slide"/><Relationship Id="rId5" Target="tableStyles.xml" Type="http://schemas.openxmlformats.org/officeDocument/2006/relationships/tableStyles"/><Relationship Id="rId50" Target="slides/slide31.xml" Type="http://schemas.openxmlformats.org/officeDocument/2006/relationships/slide"/><Relationship Id="rId51" Target="slides/slide32.xml" Type="http://schemas.openxmlformats.org/officeDocument/2006/relationships/slide"/><Relationship Id="rId52" Target="slides/slide33.xml" Type="http://schemas.openxmlformats.org/officeDocument/2006/relationships/slide"/><Relationship Id="rId53" Target="slides/slide34.xml" Type="http://schemas.openxmlformats.org/officeDocument/2006/relationships/slide"/><Relationship Id="rId54" Target="slides/slide35.xml" Type="http://schemas.openxmlformats.org/officeDocument/2006/relationships/slide"/><Relationship Id="rId55" Target="slides/slide36.xml" Type="http://schemas.openxmlformats.org/officeDocument/2006/relationships/slide"/><Relationship Id="rId56" Target="slides/slide37.xml" Type="http://schemas.openxmlformats.org/officeDocument/2006/relationships/slide"/><Relationship Id="rId57" Target="slides/slide38.xml" Type="http://schemas.openxmlformats.org/officeDocument/2006/relationships/slide"/><Relationship Id="rId58" Target="slides/slide39.xml" Type="http://schemas.openxmlformats.org/officeDocument/2006/relationships/slide"/><Relationship Id="rId59" Target="slides/slide40.xml" Type="http://schemas.openxmlformats.org/officeDocument/2006/relationships/slide"/><Relationship Id="rId6" Target="fonts/font6.fntdata" Type="http://schemas.openxmlformats.org/officeDocument/2006/relationships/font"/><Relationship Id="rId60" Target="slides/slide41.xml" Type="http://schemas.openxmlformats.org/officeDocument/2006/relationships/slide"/><Relationship Id="rId61" Target="slides/slide42.xml" Type="http://schemas.openxmlformats.org/officeDocument/2006/relationships/slide"/><Relationship Id="rId62" Target="slides/slide43.xml" Type="http://schemas.openxmlformats.org/officeDocument/2006/relationships/slide"/><Relationship Id="rId63" Target="slides/slide44.xml" Type="http://schemas.openxmlformats.org/officeDocument/2006/relationships/slide"/><Relationship Id="rId64" Target="slides/slide45.xml" Type="http://schemas.openxmlformats.org/officeDocument/2006/relationships/slide"/><Relationship Id="rId65" Target="slides/slide46.xml" Type="http://schemas.openxmlformats.org/officeDocument/2006/relationships/slide"/><Relationship Id="rId66" Target="slides/slide47.xml" Type="http://schemas.openxmlformats.org/officeDocument/2006/relationships/slide"/><Relationship Id="rId67" Target="slides/slide48.xml" Type="http://schemas.openxmlformats.org/officeDocument/2006/relationships/slide"/><Relationship Id="rId68" Target="slides/slide49.xml" Type="http://schemas.openxmlformats.org/officeDocument/2006/relationships/slide"/><Relationship Id="rId69" Target="slides/slide50.xml" Type="http://schemas.openxmlformats.org/officeDocument/2006/relationships/slide"/><Relationship Id="rId7" Target="fonts/font7.fntdata" Type="http://schemas.openxmlformats.org/officeDocument/2006/relationships/font"/><Relationship Id="rId70" Target="slides/slide51.xml" Type="http://schemas.openxmlformats.org/officeDocument/2006/relationships/slide"/><Relationship Id="rId71" Target="slides/slide52.xml" Type="http://schemas.openxmlformats.org/officeDocument/2006/relationships/slide"/><Relationship Id="rId72" Target="slides/slide53.xml" Type="http://schemas.openxmlformats.org/officeDocument/2006/relationships/slide"/><Relationship Id="rId73" Target="slides/slide54.xml" Type="http://schemas.openxmlformats.org/officeDocument/2006/relationships/slide"/><Relationship Id="rId74" Target="slides/slide55.xml" Type="http://schemas.openxmlformats.org/officeDocument/2006/relationships/slide"/><Relationship Id="rId75" Target="slides/slide56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https://www.npr.org/sections/money/2011/10/28/141802704/the-friday-podcast-keynes-vs-hayek?t=1646653398539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https://www.youtube.com/watch?v=O_Oozju3RRI&amp;t=5s&amp;ab_channel=KhanAcademy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png" Type="http://schemas.openxmlformats.org/officeDocument/2006/relationships/image"/><Relationship Id="rId7" Target="../media/image77.sv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https://www.youtube.com/watch?v=7da2Yy0zXPY&amp;t=142s" TargetMode="External" Type="http://schemas.openxmlformats.org/officeDocument/2006/relationships/hyperlink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png" Type="http://schemas.openxmlformats.org/officeDocument/2006/relationships/image"/><Relationship Id="rId3" Target="../media/image87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Relationship Id="rId3" Target="../media/image89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4.png" Type="http://schemas.openxmlformats.org/officeDocument/2006/relationships/image"/><Relationship Id="rId3" Target="../media/image95.sv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8.png" Type="http://schemas.openxmlformats.org/officeDocument/2006/relationships/image"/><Relationship Id="rId3" Target="../media/image99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2.png" Type="http://schemas.openxmlformats.org/officeDocument/2006/relationships/image"/><Relationship Id="rId3" Target="../media/image103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4.png" Type="http://schemas.openxmlformats.org/officeDocument/2006/relationships/image"/><Relationship Id="rId3" Target="../media/image105.sv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6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7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8.png" Type="http://schemas.openxmlformats.org/officeDocument/2006/relationships/image"/><Relationship Id="rId3" Target="../media/image109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0.png" Type="http://schemas.openxmlformats.org/officeDocument/2006/relationships/image"/><Relationship Id="rId3" Target="../media/image1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46053" y="5451144"/>
            <a:ext cx="4995894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863425"/>
            <a:ext cx="14902073" cy="1729326"/>
            <a:chOff x="0" y="0"/>
            <a:chExt cx="19869431" cy="230576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80975"/>
              <a:ext cx="19869431" cy="1440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Demand Management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818088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FISCAL POLICY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215082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802" y="2091075"/>
            <a:ext cx="9651363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how much each taxpayer pays in this system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7607" y="5650226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47480" y="2662821"/>
            <a:ext cx="5540215" cy="13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Sam: 300,000 Rand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Mohammed: 490,000 Rand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756919" y="4449832"/>
            <a:ext cx="12166889" cy="5658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426" y="3315798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how much each taxpayer pays in this system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4257" y="7386797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880637" y="4167849"/>
            <a:ext cx="5715136" cy="13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Sam - 300,000 Rand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Mohammed - 490,000 Rand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41552" y="4167849"/>
            <a:ext cx="5715136" cy="13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8"/>
              </a:lnSpc>
            </a:pPr>
            <a:r>
              <a:rPr lang="en-US" sz="2650">
                <a:solidFill>
                  <a:srgbClr val="E43935"/>
                </a:solidFill>
                <a:latin typeface="League Spartan"/>
              </a:rPr>
              <a:t>59,920 Rand in Taxes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43935"/>
                </a:solidFill>
                <a:latin typeface="League Spartan"/>
              </a:rPr>
              <a:t> 116,230 Rand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23602" y="6327698"/>
            <a:ext cx="691563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74258" y="1378901"/>
            <a:ext cx="4133351" cy="23146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236" y="3137727"/>
            <a:ext cx="3260173" cy="253478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Spending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5587" y="1518712"/>
            <a:ext cx="8774808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Current Expenditures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5587" y="4090795"/>
            <a:ext cx="8774808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Capital Expenditures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5587" y="6788992"/>
            <a:ext cx="8774808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Transfer Payments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9361" y="2298114"/>
            <a:ext cx="8841034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daily cost of keeping the government operational (salaries, armed forces, supplies)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5587" y="4905375"/>
            <a:ext cx="8774808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sum of all building and infrastructure financed by the government (public schools, fire stations, roads, hospitals)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9361" y="7659384"/>
            <a:ext cx="8841034" cy="251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 singular type of payment from the government to individuals typically to redistribute income or aid citizens (child support, unemployment payments, COVID stimulus payments)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85948" y="4723438"/>
            <a:ext cx="4716103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424019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The Goals of Fiscal Policy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30712" y="7032527"/>
            <a:ext cx="2642850" cy="26428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62474" y="1518712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Similar to Monetary Policy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Goals of Fiscal Policy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413605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Equitable Distribution of Income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2474" y="5103840"/>
            <a:ext cx="16481874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Through a progressive direct tax system and indirectly taxing luxury goods, the government can improve the distribution of income.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1201" y="2256518"/>
            <a:ext cx="16481874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Low and stable inflation, low unemployment, promoting a stable environment for economic growth, reducing business cycle fluctuations, external balance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48656" y="5401527"/>
            <a:ext cx="5190688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1953777"/>
            <a:ext cx="16349422" cy="2813777"/>
            <a:chOff x="0" y="0"/>
            <a:chExt cx="21799229" cy="37517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85725"/>
              <a:ext cx="21799229" cy="3153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76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Expansionary and Contractionary Fiscal Policy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264023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555121"/>
            <a:ext cx="16349422" cy="3560283"/>
            <a:chOff x="0" y="0"/>
            <a:chExt cx="21799229" cy="47470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891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Connections!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Draw the business cycle and label how the government would use the2 tools of fiscal policy to meet their goals.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2593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85168" y="1900582"/>
            <a:ext cx="2082826" cy="252463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4429761" y="2104097"/>
            <a:ext cx="2082826" cy="252463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939268" y="5680584"/>
            <a:ext cx="5612150" cy="46064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922274" y="1227320"/>
            <a:ext cx="6984777" cy="67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2669">
                <a:solidFill>
                  <a:srgbClr val="000000"/>
                </a:solidFill>
                <a:latin typeface="Telegraf Bold"/>
              </a:rPr>
              <a:t>Taxes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Expansionary Fiscal Policy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87435" y="1227320"/>
            <a:ext cx="6878291" cy="67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2669">
                <a:solidFill>
                  <a:srgbClr val="000000"/>
                </a:solidFill>
                <a:latin typeface="Telegraf Bold"/>
              </a:rPr>
              <a:t>Government Spending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3063" y="4760077"/>
            <a:ext cx="16481874" cy="87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To correct a recessionary gap, governments would possibly use </a:t>
            </a:r>
            <a:r>
              <a:rPr lang="en-US" sz="2400">
                <a:solidFill>
                  <a:srgbClr val="000000"/>
                </a:solidFill>
                <a:latin typeface="Telegraf Bold"/>
              </a:rPr>
              <a:t>expansionary fiscal policy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 to increase Aggregate Demand.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555121"/>
            <a:ext cx="16349422" cy="3560283"/>
            <a:chOff x="0" y="0"/>
            <a:chExt cx="21799229" cy="47470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891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Discussion!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Why wouldn't a government use expansionary fiscal policy to correct a recessionary gap?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2593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7176" y="1110298"/>
            <a:ext cx="17540213" cy="5069932"/>
            <a:chOff x="0" y="0"/>
            <a:chExt cx="23386951" cy="675990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23386951" cy="6161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76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Remember! </a:t>
              </a:r>
            </a:p>
            <a:p>
              <a:pPr algn="ctr">
                <a:lnSpc>
                  <a:spcPts val="9576"/>
                </a:lnSpc>
              </a:pPr>
            </a:p>
            <a:p>
              <a:pPr algn="ctr">
                <a:lnSpc>
                  <a:spcPts val="9576"/>
                </a:lnSpc>
              </a:pPr>
            </a:p>
            <a:p>
              <a:pPr algn="ctr">
                <a:lnSpc>
                  <a:spcPts val="8246"/>
                </a:lnSpc>
              </a:pPr>
              <a:r>
                <a:rPr lang="en-US" sz="6200" spc="-310">
                  <a:solidFill>
                    <a:srgbClr val="000000"/>
                  </a:solidFill>
                  <a:latin typeface="League Spartan"/>
                </a:rPr>
                <a:t>Keynesian vs New Classical (Monetarists)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6272229"/>
              <a:ext cx="2338695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09683" y="7018037"/>
            <a:ext cx="7315200" cy="167564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874208"/>
            <a:ext cx="16349422" cy="2922108"/>
            <a:chOff x="0" y="0"/>
            <a:chExt cx="21799229" cy="38961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040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Disccussion!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Who controls monetary policy and what are their tools?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4084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33816" y="4547758"/>
            <a:ext cx="6839146" cy="53557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596557" y="4634566"/>
            <a:ext cx="6662743" cy="518213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62474" y="1626242"/>
            <a:ext cx="8240937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New Classical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Closing Deflationary Gap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88174" y="1626242"/>
            <a:ext cx="8115300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Keynesian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3816" y="2675524"/>
            <a:ext cx="7898253" cy="187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Believes that the market will always automatically adjust back to equilibrium.  Due to flexible wages, no government intervention is needed.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96697" y="2675524"/>
            <a:ext cx="7898253" cy="187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Believes the economy is not self-correcting.  Due to 'sticky' wages, government intervention is </a:t>
            </a:r>
            <a:r>
              <a:rPr lang="en-US" sz="2400">
                <a:solidFill>
                  <a:srgbClr val="000000"/>
                </a:solidFill>
                <a:latin typeface="Telegraf Bold"/>
              </a:rPr>
              <a:t>required 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to move the economy back to full employment.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022042" y="1854727"/>
            <a:ext cx="2186827" cy="2650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4366" y="1980099"/>
            <a:ext cx="2186827" cy="2650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857232" y="5563362"/>
            <a:ext cx="6075973" cy="482759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61673" y="1142115"/>
            <a:ext cx="7333546" cy="712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2803">
                <a:solidFill>
                  <a:srgbClr val="000000"/>
                </a:solidFill>
                <a:latin typeface="Telegraf Bold"/>
              </a:rPr>
              <a:t>Taxes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09878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Contractionary Fiscal Policy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04584" y="1142115"/>
            <a:ext cx="7221743" cy="712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2803">
                <a:solidFill>
                  <a:srgbClr val="000000"/>
                </a:solidFill>
                <a:latin typeface="Telegraf Bold"/>
              </a:rPr>
              <a:t>Government Spending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63647" y="4609338"/>
            <a:ext cx="16481874" cy="954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To correct an inflationary gap, governments would possibly use </a:t>
            </a:r>
            <a:r>
              <a:rPr lang="en-US" sz="2400">
                <a:solidFill>
                  <a:srgbClr val="000000"/>
                </a:solidFill>
                <a:latin typeface="Telegraf Bold"/>
              </a:rPr>
              <a:t>contractionary fiscal policy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 to decrease Aggregate Demand.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874208"/>
            <a:ext cx="16349422" cy="2922108"/>
            <a:chOff x="0" y="0"/>
            <a:chExt cx="21799229" cy="38961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040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Discussion!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How would a Monetarist fix an inflationary gap? How would a Keynesian?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4084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13298" y="4715169"/>
            <a:ext cx="6250451" cy="557183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175347" y="4855198"/>
            <a:ext cx="6694609" cy="543180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62474" y="1626242"/>
            <a:ext cx="8240937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New Classical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Closing Inflationary Gap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88174" y="1626242"/>
            <a:ext cx="8115300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Keynesian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3816" y="2333481"/>
            <a:ext cx="7898253" cy="2324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2200">
                <a:solidFill>
                  <a:srgbClr val="000000"/>
                </a:solidFill>
                <a:latin typeface="Telegraf"/>
              </a:rPr>
              <a:t>Believes that an inflationary gap only occurs in the short-run and the market will always automatically adjust back to equilibrium.  Due to flexible wages, no government intervention is needed.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88174" y="2333481"/>
            <a:ext cx="7898253" cy="2324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2200">
                <a:solidFill>
                  <a:srgbClr val="000000"/>
                </a:solidFill>
                <a:latin typeface="Telegraf"/>
              </a:rPr>
              <a:t>Believes the economy is not self-correcting.  Any attempt for output to increase beyond full employment furthers inflation. Government intervention is </a:t>
            </a:r>
            <a:r>
              <a:rPr lang="en-US" sz="2200">
                <a:solidFill>
                  <a:srgbClr val="000000"/>
                </a:solidFill>
                <a:latin typeface="Telegraf Bold"/>
              </a:rPr>
              <a:t>needed</a:t>
            </a:r>
            <a:r>
              <a:rPr lang="en-US" sz="2200">
                <a:solidFill>
                  <a:srgbClr val="000000"/>
                </a:solidFill>
                <a:latin typeface="Telegraf"/>
              </a:rPr>
              <a:t> to limit inflation and return to full employment output.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97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3" tooltip="https://www.npr.org/sections/money/2011/10/28/141802704/the-friday-podcast-keynes-vs-hayek?t=1646653398539"/>
          </p:cNvPr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884442" y="2519242"/>
            <a:ext cx="4519116" cy="147624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FFFFFF"/>
                  </a:solidFill>
                  <a:latin typeface="League Spartan"/>
                </a:rPr>
                <a:t>Keynes vs Hayek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4597600"/>
            <a:ext cx="16349422" cy="1608674"/>
            <a:chOff x="0" y="0"/>
            <a:chExt cx="21799229" cy="21448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FFFFFF"/>
                  </a:solidFill>
                  <a:latin typeface="League Spartan"/>
                </a:rPr>
                <a:t>Exploration Task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161506"/>
            <a:ext cx="16349422" cy="1698209"/>
            <a:chOff x="0" y="0"/>
            <a:chExt cx="21799229" cy="226427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21799229" cy="1646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-179">
                  <a:solidFill>
                    <a:srgbClr val="FFFFFF"/>
                  </a:solidFill>
                  <a:latin typeface="League Spartan"/>
                </a:rPr>
                <a:t>Click on the NPR image above and you will find a 20 minute podcast and a music video dealing with Keynes (Keynesian) vs Hayek (Neo-Classical).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77659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97125" y="7973476"/>
            <a:ext cx="16349422" cy="871439"/>
            <a:chOff x="0" y="0"/>
            <a:chExt cx="21799229" cy="116191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2179922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120">
                  <a:solidFill>
                    <a:srgbClr val="FFFFFF"/>
                  </a:solidFill>
                  <a:latin typeface="League Spartan"/>
                </a:rPr>
                <a:t>As you listen to the podcast and video, take notes regarding Keynes on one side and Hayek on the other.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67423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500760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440558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Keynesian Multiplier(</a:t>
              </a:r>
              <a:r>
                <a:rPr lang="en-US" sz="7200" spc="-359">
                  <a:solidFill>
                    <a:srgbClr val="E32D3A"/>
                  </a:solidFill>
                  <a:latin typeface="League Spartan"/>
                </a:rPr>
                <a:t>HL Only</a:t>
              </a: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874208"/>
            <a:ext cx="16349422" cy="2922108"/>
            <a:chOff x="0" y="0"/>
            <a:chExt cx="21799229" cy="38961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040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Discussion!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What is the effect of the government spending $100 Million?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4084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2227" y="6728113"/>
            <a:ext cx="3060643" cy="35588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01650" y="6638578"/>
            <a:ext cx="3806296" cy="355888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62474" y="1518712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Scenario: Building a new school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49775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Circular Flow and Government Spending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992462"/>
            <a:ext cx="8115300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Marginal Propensity to Save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2227" y="5878508"/>
            <a:ext cx="7468246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MPS is the proportion of income that households choose to save.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7426" y="2267746"/>
            <a:ext cx="16481874" cy="251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  The government contracts out this building and hires a construction company. 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  This construction company must then purchase resources to build this school.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  Additionally, they hire more employees for the job.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  Households now receive more income.  Households will either spend or save that income.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4992462"/>
            <a:ext cx="8115300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Marginal Propensity to Consume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67527" y="5878508"/>
            <a:ext cx="7468246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MPC is the proportion of income that households choose to spend.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49150" y="5821646"/>
            <a:ext cx="411480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84672" y="5777196"/>
            <a:ext cx="4826745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62474" y="1566337"/>
            <a:ext cx="16481874" cy="74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League Spartan Bold"/>
              </a:rPr>
              <a:t>Assume households MPC = 30% or .3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49775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Circular Flow and Government Spending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97204" y="5705730"/>
            <a:ext cx="13242318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This chain reaction would continue until the $100 Million initial government spending results in a total change of $142 Million.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7426" y="2628612"/>
            <a:ext cx="16481874" cy="314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Households spend 30% of the additional income they receive (.3*100 = $30 million)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Firms now must adjust their inventory due to the increase in spending. This requires more Factors of Production be purchased. 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Households now have additional income and are now spending an additional (.3 * 30 = $9 million)</a:t>
            </a:r>
          </a:p>
          <a:p>
            <a:pPr>
              <a:lnSpc>
                <a:spcPts val="5088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73350" y="8041569"/>
            <a:ext cx="16481874" cy="74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League Spartan Bold"/>
              </a:rPr>
              <a:t>The Multiplier Effect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O_Oozju3RRI&amp;t=5s&amp;ab_channel=KhanAcademy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00804" y="3393985"/>
            <a:ext cx="4205200" cy="295940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49775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Multiplier Effect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09878" y="6713163"/>
            <a:ext cx="16349422" cy="754599"/>
            <a:chOff x="0" y="0"/>
            <a:chExt cx="21799229" cy="100613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38100"/>
              <a:ext cx="21799229" cy="283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9"/>
                </a:lnSpc>
              </a:pPr>
              <a:r>
                <a:rPr lang="en-US" sz="1599" spc="-79">
                  <a:solidFill>
                    <a:srgbClr val="000000"/>
                  </a:solidFill>
                  <a:latin typeface="League Spartan"/>
                </a:rPr>
                <a:t>Khan Academy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184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58000" y="5864613"/>
            <a:ext cx="457200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62474" y="2180263"/>
            <a:ext cx="16481874" cy="318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Fiscal Policy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term for when the government intervenes in the market using taxation or government spending. </a:t>
            </a:r>
          </a:p>
          <a:p>
            <a:pPr>
              <a:lnSpc>
                <a:spcPts val="440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56404" y="2403850"/>
            <a:ext cx="544082" cy="3264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81421" b="77270"/>
          <a:stretch>
            <a:fillRect/>
          </a:stretch>
        </p:blipFill>
        <p:spPr>
          <a:xfrm flipH="false" flipV="false" rot="0">
            <a:off x="10116772" y="2505990"/>
            <a:ext cx="766635" cy="9379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09092" y="4864504"/>
            <a:ext cx="544082" cy="32644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81421" b="77270"/>
          <a:stretch>
            <a:fillRect/>
          </a:stretch>
        </p:blipFill>
        <p:spPr>
          <a:xfrm flipH="false" flipV="false" rot="0">
            <a:off x="8169460" y="4966644"/>
            <a:ext cx="766635" cy="9379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09449" y="4836130"/>
            <a:ext cx="544082" cy="32644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81421" b="77270"/>
          <a:stretch>
            <a:fillRect/>
          </a:stretch>
        </p:blipFill>
        <p:spPr>
          <a:xfrm flipH="false" flipV="false" rot="0">
            <a:off x="10784658" y="4938271"/>
            <a:ext cx="766635" cy="9379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68975" y="4803420"/>
            <a:ext cx="544082" cy="32644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5561995"/>
            <a:ext cx="4870844" cy="514196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34851" y="6082665"/>
            <a:ext cx="3965638" cy="41148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028700" y="349775"/>
            <a:ext cx="16349422" cy="1357849"/>
            <a:chOff x="0" y="0"/>
            <a:chExt cx="21799229" cy="181046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Keynesian Multiplier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32202" y="2644574"/>
            <a:ext cx="1282747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1 - MPC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63745" y="1918710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33261" y="2281642"/>
            <a:ext cx="2109685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Multiplier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84890" y="5105228"/>
            <a:ext cx="1282747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1 - MPC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16433" y="4379364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52871" y="4574355"/>
            <a:ext cx="2109685" cy="95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Example MPC = .5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00089" y="5076855"/>
            <a:ext cx="1282747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1 - .5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31632" y="4350991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82390" y="4677440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426" y="3315798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multiplier for each of the following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4257" y="7386797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17975" y="4300159"/>
            <a:ext cx="5252051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.2 (20%)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.8 (80%)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.4 (40%)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0 (0%)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426" y="3315798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multiplier for each of the following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4257" y="7386797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17975" y="4300159"/>
            <a:ext cx="3763562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.2 (20%)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.8 (80%)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.4 (40%)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MPC = 0 (0%)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1536" y="4300159"/>
            <a:ext cx="3763562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1.25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5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1.66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1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42617" y="2552699"/>
            <a:ext cx="544082" cy="3264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27179" b="78045"/>
          <a:stretch>
            <a:fillRect/>
          </a:stretch>
        </p:blipFill>
        <p:spPr>
          <a:xfrm flipH="false" flipV="false" rot="0">
            <a:off x="9450416" y="2670626"/>
            <a:ext cx="3004931" cy="9059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76782" y="6865695"/>
            <a:ext cx="544082" cy="32644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27179" b="78045"/>
          <a:stretch>
            <a:fillRect/>
          </a:stretch>
        </p:blipFill>
        <p:spPr>
          <a:xfrm flipH="false" flipV="false" rot="0">
            <a:off x="7641534" y="6983621"/>
            <a:ext cx="3004931" cy="905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090671" y="6820397"/>
            <a:ext cx="544082" cy="32644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3239" y="6783914"/>
            <a:ext cx="4466494" cy="3110304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606779" y="349775"/>
            <a:ext cx="16349422" cy="1357849"/>
            <a:chOff x="0" y="0"/>
            <a:chExt cx="21799229" cy="181046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Keynesian Multiplier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18415" y="2793423"/>
            <a:ext cx="306893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MPS + MPT + MPM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43051" y="2067559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19473" y="2430491"/>
            <a:ext cx="2109685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Multiplier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20561" y="6575546"/>
            <a:ext cx="2109685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Multiplier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86034" y="1422192"/>
            <a:ext cx="1472876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There is an alternative way to measure the multiplier that is more accurate.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5089" y="3447930"/>
            <a:ext cx="16465335" cy="95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Marginal Propensity to Tax (MPT) - </a:t>
            </a:r>
            <a:r>
              <a:rPr lang="en-US" sz="2650">
                <a:solidFill>
                  <a:srgbClr val="000000"/>
                </a:solidFill>
                <a:latin typeface="Telegraf"/>
              </a:rPr>
              <a:t>proportion of additional income that is taxed.</a:t>
            </a:r>
          </a:p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Marginal Propensity to Import (MPM) - </a:t>
            </a:r>
            <a:r>
              <a:rPr lang="en-US" sz="2650">
                <a:solidFill>
                  <a:srgbClr val="000000"/>
                </a:solidFill>
                <a:latin typeface="Telegraf"/>
              </a:rPr>
              <a:t>proportion of additional income that is spent on imports.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95211" y="5372287"/>
            <a:ext cx="10242178" cy="45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Example: MPS = 10% ; MPT = 30% ; MPM = 0%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09533" y="7106419"/>
            <a:ext cx="306893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.1 + .3 + 0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34169" y="6380555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199345" y="6698189"/>
            <a:ext cx="819661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2.5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426" y="3315798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multiplier for each of the following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4257" y="7386797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211412" y="4300159"/>
            <a:ext cx="7468246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.1 ; MPT = .1; MPM = 0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20% ; MPT = 20%; MPM = 40%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.3 ; MPT = .1; MPM = .1</a:t>
            </a:r>
          </a:p>
          <a:p>
            <a:pPr>
              <a:lnSpc>
                <a:spcPts val="5618"/>
              </a:lnSpc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426" y="3315798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multiplier for each of the following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4257" y="7386797"/>
            <a:ext cx="3499486" cy="249338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211412" y="4300159"/>
            <a:ext cx="7468246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.1 ; MPT = .1; MPM = 0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20% ; MPT = 20%; MPM = 40%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.3 ; MPT = .1; MPM = .1</a:t>
            </a:r>
          </a:p>
          <a:p>
            <a:pPr>
              <a:lnSpc>
                <a:spcPts val="561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3082269" y="4300159"/>
            <a:ext cx="4177031" cy="204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8"/>
              </a:lnSpc>
            </a:pPr>
            <a:r>
              <a:rPr lang="en-US" sz="2650" u="sng">
                <a:solidFill>
                  <a:srgbClr val="E32D3A"/>
                </a:solidFill>
                <a:latin typeface="League Spartan"/>
              </a:rPr>
              <a:t>5</a:t>
            </a:r>
          </a:p>
          <a:p>
            <a:pPr>
              <a:lnSpc>
                <a:spcPts val="5618"/>
              </a:lnSpc>
            </a:pPr>
            <a:r>
              <a:rPr lang="en-US" sz="2650" u="sng">
                <a:solidFill>
                  <a:srgbClr val="E32D3A"/>
                </a:solidFill>
                <a:latin typeface="League Spartan"/>
              </a:rPr>
              <a:t>1.25</a:t>
            </a:r>
          </a:p>
          <a:p>
            <a:pPr>
              <a:lnSpc>
                <a:spcPts val="5618"/>
              </a:lnSpc>
            </a:pPr>
            <a:r>
              <a:rPr lang="en-US" sz="2650" u="sng">
                <a:solidFill>
                  <a:srgbClr val="E32D3A"/>
                </a:solidFill>
                <a:latin typeface="League Spartan"/>
              </a:rPr>
              <a:t>2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926" y="349775"/>
            <a:ext cx="16349422" cy="1357849"/>
            <a:chOff x="0" y="0"/>
            <a:chExt cx="21799229" cy="181046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Keynesian Multiplier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24490" y="2420389"/>
            <a:ext cx="544082" cy="32644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014280" y="2261699"/>
            <a:ext cx="4392035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change in expenditure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88958" y="2298181"/>
            <a:ext cx="2142763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multiplier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37246" y="2298181"/>
            <a:ext cx="3135089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Change in GDP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86034" y="1422192"/>
            <a:ext cx="1472876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How to calculate the change in GDP?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67817" y="2261699"/>
            <a:ext cx="124646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3063" y="3332337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change in GDP for each of the following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9894" y="7403336"/>
            <a:ext cx="3499486" cy="2493383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3598882" y="4333236"/>
            <a:ext cx="11090236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MPC = .5  and increase of $200 million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MPC = .8 and increase of $20 million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.2; MPT = .4; MPM = .2; and increase of 20 million</a:t>
            </a:r>
          </a:p>
          <a:p>
            <a:pPr>
              <a:lnSpc>
                <a:spcPts val="5618"/>
              </a:lnSpc>
            </a:pP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4451" y="349775"/>
            <a:ext cx="16349422" cy="1357849"/>
            <a:chOff x="0" y="0"/>
            <a:chExt cx="21799229" cy="181046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Keynesian Multiplier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24490" y="2420389"/>
            <a:ext cx="544082" cy="32644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014280" y="2261699"/>
            <a:ext cx="4392035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change in expenditure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88958" y="2298181"/>
            <a:ext cx="2142763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multiplier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37246" y="2298181"/>
            <a:ext cx="3135089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Change in GDP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86034" y="1422192"/>
            <a:ext cx="1472876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How to calculate the change in GDP?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67817" y="2261699"/>
            <a:ext cx="1246464" cy="48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3063" y="3332337"/>
            <a:ext cx="16481874" cy="63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Calculate the change in GDP for each of the following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9894" y="7403336"/>
            <a:ext cx="3499486" cy="2493383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2537246" y="4449008"/>
            <a:ext cx="11090236" cy="2747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MPC = .5  and increase of $200 million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MPC = .8 and increase of $20 million</a:t>
            </a:r>
          </a:p>
          <a:p>
            <a:pPr marL="572138" indent="-286069" lvl="1">
              <a:lnSpc>
                <a:spcPts val="5618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eague Spartan"/>
              </a:rPr>
              <a:t> MPS = .2; MPT = .4; MPM = .2; and increase of 20 million</a:t>
            </a:r>
          </a:p>
          <a:p>
            <a:pPr>
              <a:lnSpc>
                <a:spcPts val="5618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3621375" y="4449008"/>
            <a:ext cx="3763562" cy="204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$400 Million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$100 Million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E83A4C"/>
                </a:solidFill>
                <a:latin typeface="League Spartan"/>
              </a:rPr>
              <a:t>$25 Million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881152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2390941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Crowding Out (</a:t>
              </a:r>
              <a:r>
                <a:rPr lang="en-US" sz="7200" spc="-359">
                  <a:solidFill>
                    <a:srgbClr val="E32D3A"/>
                  </a:solidFill>
                  <a:latin typeface="League Spartan"/>
                </a:rPr>
                <a:t>HL Only</a:t>
              </a: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964224" y="5383742"/>
            <a:ext cx="5527720" cy="481372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96248" y="2636056"/>
            <a:ext cx="16481874" cy="5391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If the government decides to build a new school, they must increase their spending.  What is the impact of this on AD/AS?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government must demand more money resulting in an increase to the overall interest rate. 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As interest rates rise, firms will find it too expensive to invest in new projects and spending.  This results in a decrease in consumption and investment. </a:t>
            </a:r>
          </a:p>
          <a:p>
            <a:pPr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66240" y="1652059"/>
            <a:ext cx="16911881" cy="106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When public sector (government) spending drives down private sector spending (consumption and investment).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Crowding Out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51215" y="1454363"/>
            <a:ext cx="3626906" cy="36269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51250" y="6172200"/>
            <a:ext cx="6636774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4620" y="2035888"/>
            <a:ext cx="4735723" cy="246385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3685291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Taxes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The Two Tools of Fiscal Policy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413605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Government Spending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7da2Yy0zXPY&amp;t=142s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8540" y="3429545"/>
            <a:ext cx="4870920" cy="342791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Crowding Out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55829" y="7080527"/>
            <a:ext cx="8576343" cy="5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What is crowding out? - Marginal Revolution University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865277"/>
            <a:ext cx="8411153" cy="697140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Crowding Out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90612" y="2895501"/>
            <a:ext cx="9949061" cy="2688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Fiscal policy should lead to a readjustment of AD to equilibrium (AD -&gt; AD1).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However, due to crowding out, Investment and Consumption fall resulting in a decrease to AD2.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43775" y="6278082"/>
            <a:ext cx="360045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258940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Automatic Stabilizers (</a:t>
              </a:r>
              <a:r>
                <a:rPr lang="en-US" sz="7200" spc="-359">
                  <a:solidFill>
                    <a:srgbClr val="E32D3A"/>
                  </a:solidFill>
                  <a:latin typeface="League Spartan"/>
                </a:rPr>
                <a:t>HL Only</a:t>
              </a: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56037" y="6172200"/>
            <a:ext cx="397592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Automatic Stabilizers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2466" y="1737787"/>
            <a:ext cx="16911881" cy="3231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Features in an economy that reduce business cycle fluctuations without any government intervention. They occur automatically. 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000000"/>
                </a:solidFill>
                <a:latin typeface="League Spartan"/>
              </a:rPr>
              <a:t>Common Automatic Stabilizers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Progressive Income Taxes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Unemployment Benefits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177659"/>
            <a:ext cx="575862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34832" y="7245609"/>
            <a:ext cx="2624468" cy="295185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555121"/>
            <a:ext cx="16349422" cy="3560283"/>
            <a:chOff x="0" y="0"/>
            <a:chExt cx="21799229" cy="47470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3891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Discussion!</a:t>
              </a:r>
            </a:p>
            <a:p>
              <a:pPr algn="ctr">
                <a:lnSpc>
                  <a:spcPts val="6839"/>
                </a:lnSpc>
              </a:pPr>
            </a:p>
            <a:p>
              <a:pPr algn="ctr">
                <a:lnSpc>
                  <a:spcPts val="5056"/>
                </a:lnSpc>
              </a:pPr>
              <a:r>
                <a:rPr lang="en-US" sz="3200" spc="-160">
                  <a:solidFill>
                    <a:srgbClr val="000000"/>
                  </a:solidFill>
                  <a:latin typeface="League Spartan"/>
                </a:rPr>
                <a:t>Discuss how progressive income taxes and unemployment benefits may help stabilize the economy.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259364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00743" y="7465749"/>
            <a:ext cx="2220171" cy="24971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76910" y="6082665"/>
            <a:ext cx="373418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Automatic Stabilizers Functionality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9289" y="546996"/>
            <a:ext cx="16230600" cy="540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F04137"/>
                </a:solidFill>
                <a:latin typeface="League Spartan"/>
              </a:rPr>
              <a:t>Economic Recession</a:t>
            </a:r>
          </a:p>
          <a:p>
            <a:pPr algn="ctr">
              <a:lnSpc>
                <a:spcPts val="4311"/>
              </a:lnSpc>
            </a:pP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Unemployment rises and the government spends more on unemployment benefits. 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For those that keep their jobs, wages fall with Average Price Level.  Lower wages push individuals into a lower tax bracket, allowing them to save money. (If in a progressive system)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Less government tax revenue</a:t>
            </a:r>
          </a:p>
          <a:p>
            <a:pPr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A rise in government spending and a decrease in taxes create economic growth to combat the recession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Automatic Stabilizers Functionality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629690"/>
            <a:ext cx="16230600" cy="540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32A566"/>
                </a:solidFill>
                <a:latin typeface="League Spartan"/>
              </a:rPr>
              <a:t>Economic Boom/Expansion</a:t>
            </a:r>
          </a:p>
          <a:p>
            <a:pPr algn="ctr">
              <a:lnSpc>
                <a:spcPts val="4311"/>
              </a:lnSpc>
            </a:pP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Unemployment falls and the government spends less on unemployment benefits. 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As individuals are hired and receive an increase in wages, they are pushed into a higher tax bracket meaning that they pay more income tax. (If in a progressive system)</a:t>
            </a:r>
          </a:p>
          <a:p>
            <a:pPr marL="604519" indent="-302260" lvl="1">
              <a:lnSpc>
                <a:spcPts val="431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le"/>
              </a:rPr>
              <a:t>Increase government tax revenue</a:t>
            </a:r>
          </a:p>
          <a:p>
            <a:pPr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A decrease in government spending and an increase in taxes will slow down the economy to combat the inflation and return to Full Employment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17484" y="6033286"/>
            <a:ext cx="5242635" cy="425371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85941" y="5908068"/>
            <a:ext cx="4798830" cy="437893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204362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Fiscal Policy Strengths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8111" y="1721248"/>
            <a:ext cx="16230600" cy="540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F04137"/>
                </a:solidFill>
                <a:latin typeface="League Spartan"/>
              </a:rPr>
              <a:t>Able to target specific sectors of economy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F04137"/>
                </a:solidFill>
                <a:latin typeface="League Spartan"/>
              </a:rPr>
              <a:t>Effective in a recession (automatic stabilizers)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F04137"/>
                </a:solidFill>
                <a:latin typeface="League Spartan"/>
              </a:rPr>
              <a:t>Direct impact of AD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F04137"/>
                </a:solidFill>
                <a:latin typeface="League Spartan"/>
              </a:rPr>
              <a:t>Government intervention is required for Keynesian view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67559" y="7281118"/>
            <a:ext cx="7315200" cy="300588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26339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Fiscal Policy Strengths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65503" y="4425740"/>
            <a:ext cx="4756994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230824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Fiscal Policy Limitations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49487"/>
            <a:ext cx="16481874" cy="712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Budget 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government creates a budget yearly that outlines their revenue and how they plan to spend money. 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E32D3A"/>
                </a:solidFill>
                <a:latin typeface="Telegraf Bold"/>
              </a:rPr>
              <a:t>Budget Deficit = Government Spending &gt; Government Revenue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Budget Surplus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 = Government Spending &lt; Government Revenue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6A341"/>
                </a:solidFill>
                <a:latin typeface="Telegraf Bold"/>
              </a:rPr>
              <a:t>Balanced Budget = Government Spending = Government Revenue</a:t>
            </a:r>
          </a:p>
          <a:p>
            <a:pPr algn="ctr">
              <a:lnSpc>
                <a:spcPts val="6678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11668" y="5993130"/>
            <a:ext cx="3554158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17025" y="2345794"/>
            <a:ext cx="2595402" cy="282667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7426" y="6172200"/>
            <a:ext cx="2064881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551790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Politics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02402" y="522061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Limitations of Fiscal Policy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6176" y="3867825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Time Lags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65769" y="4558061"/>
            <a:ext cx="11559888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government takes time to notice a problem, develop a policy, and then implement that policy.  These policies take time to be effective.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92086" y="2322673"/>
            <a:ext cx="12109167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Differing political parties have different beliefs on what is best for the economy.  These differences frequently lead to longer response times.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2733" y="6109133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Sustainable Debt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65769" y="6799368"/>
            <a:ext cx="11559888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Governments must spend money to stimulate the economy if needed. These expenditures compile and may turn into large amounts of debt.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2733" y="8138990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Crowding Out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88640" y="8829226"/>
            <a:ext cx="11264313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When public sector (government) spending drives down private sector spending (consumption and investment).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58215" y="7152959"/>
            <a:ext cx="1771569" cy="303480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609970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9581" y="2888932"/>
            <a:ext cx="16590016" cy="444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eague Spartan Bold"/>
              </a:rPr>
              <a:t>M18/3/ECONO/HP1/ENG/TZ1/XX</a:t>
            </a:r>
          </a:p>
          <a:p>
            <a:pPr>
              <a:lnSpc>
                <a:spcPts val="5039"/>
              </a:lnSpc>
            </a:p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eague Spartan Bold"/>
              </a:rPr>
              <a:t>(a) Explain how expansionary fiscal policy could be used to close a deflationary (recessionary) gap. [10]</a:t>
            </a:r>
          </a:p>
          <a:p>
            <a:pPr>
              <a:lnSpc>
                <a:spcPts val="5039"/>
              </a:lnSpc>
            </a:pPr>
          </a:p>
          <a:p>
            <a:pPr>
              <a:lnSpc>
                <a:spcPts val="5039"/>
              </a:lnSpc>
            </a:pPr>
          </a:p>
          <a:p>
            <a:pPr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12752" y="2334761"/>
            <a:ext cx="16446548" cy="561747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84688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22400" y="1118235"/>
            <a:ext cx="11443199" cy="906953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84688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9878" y="284688"/>
            <a:ext cx="16349422" cy="1488024"/>
            <a:chOff x="0" y="0"/>
            <a:chExt cx="21799229" cy="19840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1257" b="0"/>
          <a:stretch>
            <a:fillRect/>
          </a:stretch>
        </p:blipFill>
        <p:spPr>
          <a:xfrm flipH="false" flipV="false" rot="0">
            <a:off x="10188203" y="1118235"/>
            <a:ext cx="7509145" cy="897999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5804" r="210" b="0"/>
          <a:stretch>
            <a:fillRect/>
          </a:stretch>
        </p:blipFill>
        <p:spPr>
          <a:xfrm flipH="false" flipV="false" rot="0">
            <a:off x="534228" y="1294145"/>
            <a:ext cx="9061746" cy="862817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65380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149289" y="8240776"/>
            <a:ext cx="5989422" cy="10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2815" y="3086100"/>
            <a:ext cx="4578359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Revenue Resources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1518712"/>
            <a:ext cx="83665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Direct and Indirect Taxation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090795"/>
            <a:ext cx="83665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Sale of state-owned goods/services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6788992"/>
            <a:ext cx="83665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Selling state-owned assets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2298114"/>
            <a:ext cx="8300348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Direct taxes such as income taxes and indirect taxes such as sales tax, provides the government with revenue.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4905375"/>
            <a:ext cx="8366574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State-owned businesses or enterprises often gain revenue such as airlines, postal services, or oil companies.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03411" y="7659384"/>
            <a:ext cx="8240937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Privatisation: The process of transferring ownership of a firm to the private sector from the government.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2466" y="1737787"/>
            <a:ext cx="16911881" cy="648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000000"/>
                </a:solidFill>
                <a:latin typeface="League Spartan"/>
              </a:rPr>
              <a:t>Direct Taxes</a:t>
            </a: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Arialle"/>
              </a:rPr>
              <a:t>Taxes placed directly on individuals are typically placed on income and wealth paid directly to the government. (Examples: income tax, corporate taxes, wealth taxes)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000000"/>
                </a:solidFill>
                <a:latin typeface="League Spartan"/>
              </a:rPr>
              <a:t>Indirect Taxes</a:t>
            </a: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Arialle"/>
              </a:rPr>
              <a:t>Taxes placed on spending on goods and services paid indirectly to the government. (Examples: sales tax, VAT, Goods and Servies Tax (GST), tariffs)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00465" y="4368956"/>
            <a:ext cx="1496806" cy="154908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54521" y="4268056"/>
            <a:ext cx="1830777" cy="175088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61301" y="8648378"/>
            <a:ext cx="1496806" cy="154908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61216" y="8446577"/>
            <a:ext cx="1830777" cy="175088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39095" y="8379900"/>
            <a:ext cx="2209811" cy="175679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20466" y="4712187"/>
            <a:ext cx="2335882" cy="1106624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Types of Taxes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48992" y="8869609"/>
            <a:ext cx="2335882" cy="110662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40630" y="8869609"/>
            <a:ext cx="2335882" cy="11066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5927" y="809823"/>
            <a:ext cx="16911881" cy="8661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000000"/>
                </a:solidFill>
                <a:latin typeface="League Spartan"/>
              </a:rPr>
              <a:t>All taxes can be placed into one of three categories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3E893E"/>
                </a:solidFill>
                <a:latin typeface="League Spartan"/>
              </a:rPr>
              <a:t>Progressive Taxes</a:t>
            </a: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Arialle"/>
              </a:rPr>
              <a:t>Taxation where the fraction/proportion of tax paid increases as income increases. 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E32D3A"/>
                </a:solidFill>
                <a:latin typeface="League Spartan"/>
              </a:rPr>
              <a:t>Regressive Taxes</a:t>
            </a: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Arialle"/>
              </a:rPr>
              <a:t>Taxation where the fraction/proportion of tax paid increases as income decreases. All indirect taxes are regressive.</a:t>
            </a: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F6A341"/>
                </a:solidFill>
                <a:latin typeface="League Spartan"/>
              </a:rPr>
              <a:t>Proportional Taxes</a:t>
            </a:r>
          </a:p>
          <a:p>
            <a:pPr algn="ctr">
              <a:lnSpc>
                <a:spcPts val="4311"/>
              </a:lnSpc>
            </a:pPr>
            <a:r>
              <a:rPr lang="en-US" sz="2799">
                <a:solidFill>
                  <a:srgbClr val="000000"/>
                </a:solidFill>
                <a:latin typeface="Arialle"/>
              </a:rPr>
              <a:t>A system of taxation where tax is levied at aconstant rate as income rises.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216246"/>
            <a:ext cx="2051758" cy="262625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98320" y="0"/>
            <a:ext cx="3589680" cy="478624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26165" y="7701558"/>
            <a:ext cx="933991" cy="2585442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Progressive, Regressive, and Proportional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93637" y="2167624"/>
            <a:ext cx="12798348" cy="59517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15927" y="809823"/>
            <a:ext cx="16911881" cy="1603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</a:pPr>
          </a:p>
          <a:p>
            <a:pPr algn="ctr">
              <a:lnSpc>
                <a:spcPts val="4311"/>
              </a:lnSpc>
            </a:pPr>
            <a:r>
              <a:rPr lang="en-US" sz="2799" u="sng">
                <a:solidFill>
                  <a:srgbClr val="000000"/>
                </a:solidFill>
                <a:latin typeface="League Spartan"/>
              </a:rPr>
              <a:t>Most income taxes are progressive. </a:t>
            </a:r>
          </a:p>
          <a:p>
            <a:pPr algn="ctr">
              <a:lnSpc>
                <a:spcPts val="4311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151310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Progressive Tax Bracket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DAE6NF-3ug0</dc:identifier>
  <dcterms:modified xsi:type="dcterms:W3CDTF">2011-08-01T06:04:30Z</dcterms:modified>
  <cp:revision>1</cp:revision>
  <dc:title>3.6 Fiscal Policy</dc:title>
</cp:coreProperties>
</file>